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33"/>
  </p:notesMasterIdLst>
  <p:sldIdLst>
    <p:sldId id="307" r:id="rId6"/>
    <p:sldId id="256" r:id="rId7"/>
    <p:sldId id="257" r:id="rId8"/>
    <p:sldId id="258" r:id="rId9"/>
    <p:sldId id="259" r:id="rId10"/>
    <p:sldId id="309" r:id="rId11"/>
    <p:sldId id="310" r:id="rId12"/>
    <p:sldId id="263" r:id="rId13"/>
    <p:sldId id="264" r:id="rId14"/>
    <p:sldId id="267" r:id="rId15"/>
    <p:sldId id="268" r:id="rId16"/>
    <p:sldId id="270" r:id="rId17"/>
    <p:sldId id="271" r:id="rId18"/>
    <p:sldId id="269" r:id="rId19"/>
    <p:sldId id="272" r:id="rId20"/>
    <p:sldId id="273" r:id="rId21"/>
    <p:sldId id="274" r:id="rId22"/>
    <p:sldId id="275" r:id="rId23"/>
    <p:sldId id="276" r:id="rId24"/>
    <p:sldId id="280" r:id="rId25"/>
    <p:sldId id="281" r:id="rId26"/>
    <p:sldId id="282" r:id="rId27"/>
    <p:sldId id="283" r:id="rId28"/>
    <p:sldId id="284" r:id="rId29"/>
    <p:sldId id="277" r:id="rId30"/>
    <p:sldId id="278" r:id="rId31"/>
    <p:sldId id="2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68" y="1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BE386-B477-44BB-81E2-A124DA2116D0}" type="datetimeFigureOut">
              <a:rPr lang="en-US" smtClean="0"/>
              <a:t>2022-06-23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9A749-170A-401C-A1B0-AA4FFD87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27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784F-5D69-48FD-9106-5AD618703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8007"/>
            <a:ext cx="9144000" cy="881804"/>
          </a:xfrm>
        </p:spPr>
        <p:txBody>
          <a:bodyPr anchor="b">
            <a:normAutofit/>
          </a:bodyPr>
          <a:lstStyle>
            <a:lvl1pPr algn="ctr">
              <a:defRPr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8E445-A055-4EB6-AAE2-B8EC43E94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876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99A4F-3B52-4A7F-BEE2-95F0C905A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CF93-41D5-4F11-91DD-4802C7C011A4}" type="datetime1">
              <a:rPr lang="en-US" smtClean="0"/>
              <a:t>2022-06-23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9A461-A3FF-491F-B6C4-C2E3568A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E0F27-14EF-47CF-9DE4-898EF87E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805-E16B-449F-AD7C-056A31895AA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C5E052-923A-41FD-A246-9F878FCAA891}"/>
              </a:ext>
            </a:extLst>
          </p:cNvPr>
          <p:cNvSpPr txBox="1">
            <a:spLocks/>
          </p:cNvSpPr>
          <p:nvPr userDrawn="1"/>
        </p:nvSpPr>
        <p:spPr>
          <a:xfrm>
            <a:off x="0" y="101601"/>
            <a:ext cx="12192000" cy="11223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ĐẠI HỌC ĐÀ NẴNG</a:t>
            </a:r>
          </a:p>
          <a:p>
            <a:pPr>
              <a:lnSpc>
                <a:spcPct val="100000"/>
              </a:lnSpc>
            </a:pP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TRƯỜNG ĐẠI HỌC SƯ PHẠM KỸ THUẬT</a:t>
            </a:r>
          </a:p>
          <a:p>
            <a:pPr>
              <a:lnSpc>
                <a:spcPct val="100000"/>
              </a:lnSpc>
            </a:pP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KHOA CÔNG NGHỆ SỐ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DB0A2B8-424A-4E15-9282-64BAFED4E225}"/>
              </a:ext>
            </a:extLst>
          </p:cNvPr>
          <p:cNvSpPr txBox="1">
            <a:spLocks/>
          </p:cNvSpPr>
          <p:nvPr userDrawn="1"/>
        </p:nvSpPr>
        <p:spPr>
          <a:xfrm>
            <a:off x="3568452" y="6325238"/>
            <a:ext cx="4442380" cy="510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err="1"/>
              <a:t>Đà</a:t>
            </a:r>
            <a:r>
              <a:rPr lang="en-US" sz="1800" b="1"/>
              <a:t> </a:t>
            </a:r>
            <a:r>
              <a:rPr lang="en-US" sz="1800" b="1" err="1"/>
              <a:t>Nẵng</a:t>
            </a:r>
            <a:r>
              <a:rPr lang="en-US" sz="1800" b="1"/>
              <a:t>, </a:t>
            </a:r>
            <a:r>
              <a:rPr lang="en-US" sz="1800" b="1" i="1" err="1"/>
              <a:t>ngày</a:t>
            </a:r>
            <a:r>
              <a:rPr lang="en-US" sz="1800" b="1" i="1"/>
              <a:t> 25</a:t>
            </a:r>
            <a:r>
              <a:rPr lang="en-US" sz="1800" b="1" i="1" baseline="0"/>
              <a:t> </a:t>
            </a:r>
            <a:r>
              <a:rPr lang="en-US" sz="1800" b="1" i="1" baseline="0" err="1"/>
              <a:t>tháng</a:t>
            </a:r>
            <a:r>
              <a:rPr lang="en-US" sz="1800" b="1" i="1" baseline="0"/>
              <a:t> 06 </a:t>
            </a:r>
            <a:r>
              <a:rPr lang="en-US" sz="1800" b="1" i="1" baseline="0" err="1"/>
              <a:t>năm</a:t>
            </a:r>
            <a:r>
              <a:rPr lang="en-US" sz="1800" b="1" i="1" baseline="0"/>
              <a:t> 2022</a:t>
            </a:r>
            <a:endParaRPr lang="en-US" sz="1800" b="1" i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7A061-1372-407D-B9B8-673882419821}"/>
              </a:ext>
            </a:extLst>
          </p:cNvPr>
          <p:cNvSpPr txBox="1"/>
          <p:nvPr userDrawn="1"/>
        </p:nvSpPr>
        <p:spPr>
          <a:xfrm>
            <a:off x="6096001" y="4879709"/>
            <a:ext cx="5874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: 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TRẦN MINH KHOA – 18T2</a:t>
            </a:r>
          </a:p>
          <a:p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: </a:t>
            </a:r>
            <a:r>
              <a:rPr lang="en-US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ĐỖ PHÚ HUY</a:t>
            </a:r>
          </a:p>
        </p:txBody>
      </p:sp>
      <p:pic>
        <p:nvPicPr>
          <p:cNvPr id="16" name="Picture 18">
            <a:extLst>
              <a:ext uri="{FF2B5EF4-FFF2-40B4-BE49-F238E27FC236}">
                <a16:creationId xmlns:a16="http://schemas.microsoft.com/office/drawing/2014/main" id="{108EA7B5-2FB8-4DEA-BBD7-A42BE6133E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916" y="208847"/>
            <a:ext cx="1020762" cy="1020762"/>
          </a:xfrm>
          <a:prstGeom prst="rect">
            <a:avLst/>
          </a:prstGeom>
        </p:spPr>
      </p:pic>
      <p:pic>
        <p:nvPicPr>
          <p:cNvPr id="12" name="Picture 117">
            <a:extLst>
              <a:ext uri="{FF2B5EF4-FFF2-40B4-BE49-F238E27FC236}">
                <a16:creationId xmlns:a16="http://schemas.microsoft.com/office/drawing/2014/main" id="{E0858ED9-A6D8-4CD9-73EE-27FAFADE15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7557" y="296411"/>
            <a:ext cx="877528" cy="9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98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10B2-3544-4E6B-9BC6-484F79940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15FFE1-3F70-48C9-8D81-55ED2CDEA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B8DB2-E918-4073-A2AB-45F963DDB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82003-5D1F-45BB-85A5-50410063B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58E0-2101-4C07-8846-3AB8187ABF47}" type="datetime1">
              <a:rPr lang="en-US" smtClean="0"/>
              <a:t>2022-06-23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BC90A-6BCF-475C-B4E4-53EE8DA5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EAAB7-E1A5-4B7C-A797-309F8CFD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B0A73-1A2E-4B01-8C44-A96CB2D6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06D0D5-4381-454A-B248-B57FF332C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A2C98-5844-43DB-A353-FDC62E6F6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7C91-40DA-4FB9-B784-CD3C30C35749}" type="datetime1">
              <a:rPr lang="en-US" smtClean="0"/>
              <a:t>2022-06-23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829EF-84C2-4BA9-B959-4E2565E1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24AC5-32E8-4F4C-A7C4-2AECFAC5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7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3CF8E0-C629-4A5D-B07C-740B14718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3A679-E5AD-40BB-AD93-EB11F1A78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9EE1A-92E5-4955-9882-966F99B8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C552D-BD0A-470B-9273-F0ABF0AF7966}" type="datetime1">
              <a:rPr lang="en-US" smtClean="0"/>
              <a:t>2022-06-23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18097-1284-421C-8736-AB4530FB1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4D757-822F-4CB1-8407-B10AEF182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6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8019200" cy="42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⬡"/>
              <a:defRPr/>
            </a:lvl1pPr>
            <a:lvl2pPr marL="1168371" lvl="1" indent="-457189">
              <a:spcBef>
                <a:spcPts val="0"/>
              </a:spcBef>
              <a:spcAft>
                <a:spcPts val="0"/>
              </a:spcAft>
              <a:buSzPts val="2400"/>
              <a:buFont typeface="Wingdings" pitchFamily="2" charset="2"/>
              <a:buChar char="§"/>
              <a:defRPr sz="2667">
                <a:solidFill>
                  <a:schemeClr val="accent4"/>
                </a:solidFill>
              </a:defRPr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∙"/>
              <a:defRPr sz="2133"/>
            </a:lvl3pPr>
            <a:lvl4pPr marL="1930352" lvl="3" indent="0">
              <a:spcBef>
                <a:spcPts val="0"/>
              </a:spcBef>
              <a:spcAft>
                <a:spcPts val="0"/>
              </a:spcAft>
              <a:buSzPts val="2400"/>
              <a:buNone/>
              <a:defRPr sz="1867"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682406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EAB22-787A-4F0C-B22D-4B39AB61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C067-776E-413F-8252-AFC16F262EEA}" type="datetime1">
              <a:rPr lang="en-US" smtClean="0"/>
              <a:t>2022-06-23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E409A-1EB1-416D-99E6-AE82C48F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762FA-880E-4CC9-9EBE-A76AD067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4BDB35-588F-4357-B10D-5FCACBBD4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650164"/>
            <a:ext cx="7998373" cy="3106995"/>
          </a:xfrm>
        </p:spPr>
        <p:txBody>
          <a:bodyPr/>
          <a:lstStyle>
            <a:lvl1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8" name="Picture 18">
            <a:extLst>
              <a:ext uri="{FF2B5EF4-FFF2-40B4-BE49-F238E27FC236}">
                <a16:creationId xmlns:a16="http://schemas.microsoft.com/office/drawing/2014/main" id="{960A6661-699A-41A6-BC8B-4B686EDB2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038" y="169695"/>
            <a:ext cx="1020762" cy="1020762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C34D213D-1178-4A14-BE4E-7B2770AD8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117">
            <a:extLst>
              <a:ext uri="{FF2B5EF4-FFF2-40B4-BE49-F238E27FC236}">
                <a16:creationId xmlns:a16="http://schemas.microsoft.com/office/drawing/2014/main" id="{FE5AED8A-273A-6E21-5FC9-18931786E3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2107" y="260081"/>
            <a:ext cx="877528" cy="9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41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6" presetClass="entr" presetSubtype="2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79563-1D43-4B28-90AD-893D86FC7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CF95A-A303-4B84-99AB-1B064C098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457200" indent="-2286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DBBED3-56D3-418E-9A23-56DB31EB1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A7A66-138C-4EC1-98DB-D3463B84B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457200" indent="-2286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5F82A3-6EFF-407C-8827-2AD96E53C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1297-C6D1-4333-B5CC-5DAE5C1619F1}" type="datetime1">
              <a:rPr lang="en-US" smtClean="0"/>
              <a:t>2022-06-23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AF091-4A5A-431E-9F1A-BF96FB30D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96D8C-7AED-48A4-B4AD-4407A491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pic>
        <p:nvPicPr>
          <p:cNvPr id="11" name="Picture 18">
            <a:extLst>
              <a:ext uri="{FF2B5EF4-FFF2-40B4-BE49-F238E27FC236}">
                <a16:creationId xmlns:a16="http://schemas.microsoft.com/office/drawing/2014/main" id="{19D32014-C3B0-4FAA-88DC-893616651A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19" y="174744"/>
            <a:ext cx="1020762" cy="102076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8F0B345-3D30-43DB-BFCB-E3759CD6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E39F10-B88A-4D89-9824-65A4E307B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9" y="171378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75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65CAF-A91F-49DC-B9BF-E33329B0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43758-2EBE-42E5-AFE0-6ABCE0D40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524"/>
            <a:ext cx="10515600" cy="5022761"/>
          </a:xfrm>
        </p:spPr>
        <p:txBody>
          <a:bodyPr/>
          <a:lstStyle>
            <a:lvl1pPr marL="406400" indent="-4064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6500" indent="-2921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15E95-DB6A-43C8-ACFC-8FF9EC476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A4741-865F-410F-9727-46AE854CAA4F}" type="datetime1">
              <a:rPr lang="en-US" smtClean="0"/>
              <a:t>2022-06-23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23DBC-0BFC-492A-A67B-FA4DC1341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3E811-4D38-43D5-8E55-8AF32731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pic>
        <p:nvPicPr>
          <p:cNvPr id="15" name="Picture 18">
            <a:extLst>
              <a:ext uri="{FF2B5EF4-FFF2-40B4-BE49-F238E27FC236}">
                <a16:creationId xmlns:a16="http://schemas.microsoft.com/office/drawing/2014/main" id="{5122CA08-1AA2-474C-B268-535F077104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328" y="239412"/>
            <a:ext cx="1020762" cy="1020762"/>
          </a:xfrm>
          <a:prstGeom prst="rect">
            <a:avLst/>
          </a:prstGeom>
        </p:spPr>
      </p:pic>
      <p:pic>
        <p:nvPicPr>
          <p:cNvPr id="10" name="Picture 117">
            <a:extLst>
              <a:ext uri="{FF2B5EF4-FFF2-40B4-BE49-F238E27FC236}">
                <a16:creationId xmlns:a16="http://schemas.microsoft.com/office/drawing/2014/main" id="{B43109EF-4348-B490-7A22-58CFA897F6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057" y="239412"/>
            <a:ext cx="877528" cy="9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7729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6" presetClass="entr" presetSubtype="2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EDCD0-BB05-4D2A-B1E1-285FAF086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49106"/>
            <a:ext cx="5181600" cy="4351338"/>
          </a:xfrm>
        </p:spPr>
        <p:txBody>
          <a:bodyPr/>
          <a:lstStyle>
            <a:lvl1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E1F82-0F88-4FE3-A635-B4D6B0E33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49106"/>
            <a:ext cx="5181600" cy="4351338"/>
          </a:xfrm>
        </p:spPr>
        <p:txBody>
          <a:bodyPr/>
          <a:lstStyle>
            <a:lvl1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5AC5E-C1F2-4103-A825-F0821FC7C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EC38-FE54-456A-A0C9-575A7D9EAB4F}" type="datetime1">
              <a:rPr lang="en-US" smtClean="0"/>
              <a:t>2022-06-23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D0BEB-7A58-4031-A27A-9734B1499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68C99-E9A2-4DF9-AF16-3EE11311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pic>
        <p:nvPicPr>
          <p:cNvPr id="17" name="Picture 18">
            <a:extLst>
              <a:ext uri="{FF2B5EF4-FFF2-40B4-BE49-F238E27FC236}">
                <a16:creationId xmlns:a16="http://schemas.microsoft.com/office/drawing/2014/main" id="{D2245811-529C-45E3-AD66-F52FDBB6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19" y="256365"/>
            <a:ext cx="1020762" cy="102076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F33ACC9-F251-4F6E-B13A-ACD7FC61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D13479-65F0-4403-A61C-D9698F0CF2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9" y="256365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02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F92B1-2712-4867-84F3-FBA54FDB4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524000"/>
            <a:ext cx="3198812" cy="1066800"/>
          </a:xfrm>
        </p:spPr>
        <p:txBody>
          <a:bodyPr/>
          <a:lstStyle>
            <a:lvl1pPr marL="285750" indent="-285750">
              <a:lnSpc>
                <a:spcPct val="110000"/>
              </a:lnSpc>
              <a:buFont typeface="Wingdings" panose="05000000000000000000" pitchFamily="2" charset="2"/>
              <a:buChar char="q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69F14-D170-48FC-8FDA-DB35E8D7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975E-910B-4819-AD9B-D3992C71EB0D}" type="datetime1">
              <a:rPr lang="en-US" smtClean="0"/>
              <a:t>2022-06-23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3EDC4-0AAB-42A0-A88F-5E475B0E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C2204-C980-488C-B0EF-8C1FEBE3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4EB479-F2A1-476C-B6C3-A178C265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D9A1AB8C-A81D-47BF-8303-F4BC9E792C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102" y="171378"/>
            <a:ext cx="1020762" cy="1020762"/>
          </a:xfrm>
          <a:prstGeom prst="rect">
            <a:avLst/>
          </a:prstGeom>
        </p:spPr>
      </p:pic>
      <p:pic>
        <p:nvPicPr>
          <p:cNvPr id="12" name="Picture 117">
            <a:extLst>
              <a:ext uri="{FF2B5EF4-FFF2-40B4-BE49-F238E27FC236}">
                <a16:creationId xmlns:a16="http://schemas.microsoft.com/office/drawing/2014/main" id="{90840E08-534D-9773-3D58-F49F745420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436" y="171378"/>
            <a:ext cx="877528" cy="9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72013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EFC8-84C2-44F3-BFEB-096AF20B5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1D153-A6AA-4AAC-B4ED-78F2E0DD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0555-10DF-4A09-8077-65B81FD1E177}" type="datetime1">
              <a:rPr lang="en-US" smtClean="0"/>
              <a:t>2022-06-23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BF44C-7004-401D-B869-06F5A817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7E7B8-A186-440B-A12F-5BBD44AA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9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F635DA-186D-4BD7-B3E3-9025F3A8F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FB36-CBE2-4B6C-9082-CB4CF8F64157}" type="datetime1">
              <a:rPr lang="en-US" smtClean="0"/>
              <a:t>2022-06-23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1629DF-5987-464F-A320-2620420E8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04BC9-BD48-40E4-98FC-C18374FD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A540D6-B456-47C1-BDBE-1CE087A66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8392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562DBDB3-ED8F-4B29-9FBA-2D5AFED4B0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19" y="432352"/>
            <a:ext cx="1020762" cy="1020762"/>
          </a:xfrm>
          <a:prstGeom prst="rect">
            <a:avLst/>
          </a:prstGeom>
        </p:spPr>
      </p:pic>
      <p:pic>
        <p:nvPicPr>
          <p:cNvPr id="8" name="Picture 117">
            <a:extLst>
              <a:ext uri="{FF2B5EF4-FFF2-40B4-BE49-F238E27FC236}">
                <a16:creationId xmlns:a16="http://schemas.microsoft.com/office/drawing/2014/main" id="{282CE6BE-8BA5-DB7A-4A81-5F1520D79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957" y="522738"/>
            <a:ext cx="877528" cy="9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100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73F0-66FA-4949-ACCB-BEA4F230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0ADC3-056F-4BA5-9F3A-E5B2836A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F92B1-2712-4867-84F3-FBA54FDB4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69F14-D170-48FC-8FDA-DB35E8D7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81A1-0724-48A0-9BB3-B541A4A4C71C}" type="datetime1">
              <a:rPr lang="en-US" smtClean="0"/>
              <a:t>2022-06-23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3EDC4-0AAB-42A0-A88F-5E475B0E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C2204-C980-488C-B0EF-8C1FEBE3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62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7B570-E7F3-4113-9E4A-8F02D927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1EFDB-4713-4FD7-B72C-BB74D295A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F3471-8D1C-4C4F-8FEA-EE5E1EA37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E6623-E6F7-452A-8390-743E2D2D05FE}" type="datetime1">
              <a:rPr lang="en-US" smtClean="0"/>
              <a:t>2022-06-23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FDBDE-693A-464F-9D6F-394F2AF5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A1C49-CB5F-4CFC-A5CF-C76615958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5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0" r:id="rId4"/>
    <p:sldLayoutId id="2147483652" r:id="rId5"/>
    <p:sldLayoutId id="2147483656" r:id="rId6"/>
    <p:sldLayoutId id="2147483654" r:id="rId7"/>
    <p:sldLayoutId id="2147483655" r:id="rId8"/>
    <p:sldLayoutId id="2147483660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80192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85600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82000">
              <a:schemeClr val="bg1"/>
            </a:gs>
            <a:gs pos="10000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108200"/>
            <a:ext cx="12192000" cy="2133600"/>
          </a:xfrm>
        </p:spPr>
        <p:txBody>
          <a:bodyPr/>
          <a:lstStyle/>
          <a:p>
            <a:pPr algn="ctr"/>
            <a:r>
              <a:rPr lang="en-US" sz="5867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LỄ BẢO VỆ ĐỒ ÁN TỐT NGHIỆP </a:t>
            </a:r>
            <a:br>
              <a:rPr lang="en-US" sz="533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sz="4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NGÀNH CÔNG NGHỆ THÔNG TIN</a:t>
            </a:r>
            <a:br>
              <a:rPr lang="en-US" sz="4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sz="3733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Niên</a:t>
            </a:r>
            <a:r>
              <a:rPr lang="en-US" sz="373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3733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khóa</a:t>
            </a:r>
            <a:r>
              <a:rPr lang="en-US" sz="373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2018-2022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5080"/>
            <a:ext cx="12192000" cy="149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 defTabSz="1219170">
              <a:buClr>
                <a:srgbClr val="FFFFFF"/>
              </a:buClr>
            </a:pPr>
            <a:r>
              <a:rPr lang="en-US" sz="2400" ker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ĐẠI HỌC ĐÀ NẴNG</a:t>
            </a:r>
          </a:p>
          <a:p>
            <a:pPr algn="ctr" defTabSz="1219170">
              <a:buClr>
                <a:srgbClr val="FFFFFF"/>
              </a:buClr>
            </a:pPr>
            <a:r>
              <a:rPr lang="en-US" sz="2400" ker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TRƯỜNG ĐẠI HỌC SƯ PHẠM KỸ THUẬT</a:t>
            </a:r>
          </a:p>
          <a:p>
            <a:pPr algn="ctr" defTabSz="1219170">
              <a:buClr>
                <a:srgbClr val="FFFFFF"/>
              </a:buClr>
            </a:pPr>
            <a:r>
              <a:rPr lang="en-US" sz="2400" ker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KHOA CÔNG NGHỆ SỐ</a:t>
            </a:r>
          </a:p>
          <a:p>
            <a:pPr algn="ctr" defTabSz="1219170">
              <a:buClr>
                <a:srgbClr val="FFFFFF"/>
              </a:buClr>
            </a:pPr>
            <a:r>
              <a:rPr lang="en-US" sz="2400" ker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sym typeface="Wingdings"/>
              </a:rPr>
              <a:t></a:t>
            </a:r>
            <a:endParaRPr lang="en-US" sz="2400" ker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436360"/>
            <a:ext cx="12192000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 defTabSz="1219170">
              <a:buClr>
                <a:srgbClr val="FFFFFF"/>
              </a:buClr>
            </a:pPr>
            <a:r>
              <a:rPr lang="en-US" sz="2400" kern="0" err="1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Đà</a:t>
            </a:r>
            <a:r>
              <a:rPr lang="en-US" sz="2400" kern="0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 </a:t>
            </a:r>
            <a:r>
              <a:rPr lang="en-US" sz="2400" kern="0" err="1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Nẵng</a:t>
            </a:r>
            <a:r>
              <a:rPr lang="en-US" sz="2400" kern="0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, </a:t>
            </a:r>
            <a:r>
              <a:rPr lang="en-US" sz="2400" i="1" kern="0" err="1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ngày</a:t>
            </a:r>
            <a:r>
              <a:rPr lang="en-US" sz="2400" i="1" kern="0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 25 </a:t>
            </a:r>
            <a:r>
              <a:rPr lang="en-US" sz="2400" i="1" kern="0" err="1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tháng</a:t>
            </a:r>
            <a:r>
              <a:rPr lang="en-US" sz="2400" i="1" kern="0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 06 </a:t>
            </a:r>
            <a:r>
              <a:rPr lang="en-US" sz="2400" i="1" kern="0" err="1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năm</a:t>
            </a:r>
            <a:r>
              <a:rPr lang="en-US" sz="2400" i="1" kern="0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76825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0" y="949015"/>
            <a:ext cx="7923028" cy="5395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</a:t>
            </a:r>
            <a:r>
              <a:rPr lang="en-US" sz="2400" err="1"/>
              <a:t>chủ</a:t>
            </a:r>
            <a:r>
              <a:rPr lang="en-US" sz="2400"/>
              <a:t> - Đặt phòng họp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A2C93-8CFA-4BE3-9852-9676BA05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10</a:t>
            </a:fld>
            <a:r>
              <a:rPr lang="en-US"/>
              <a:t>/26</a:t>
            </a:r>
          </a:p>
        </p:txBody>
      </p:sp>
      <p:pic>
        <p:nvPicPr>
          <p:cNvPr id="13" name="Picture 12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69C62A8B-9B5A-263E-C6BF-5338F7805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49" b="23721"/>
          <a:stretch/>
        </p:blipFill>
        <p:spPr>
          <a:xfrm>
            <a:off x="2958957" y="1488558"/>
            <a:ext cx="6431623" cy="523121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312848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8013" y="1131759"/>
            <a:ext cx="8075611" cy="5634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đăng ký phòng họp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6908B-7C4F-4ABC-9496-A9063BFC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11</a:t>
            </a:fld>
            <a:r>
              <a:rPr lang="en-US"/>
              <a:t>/26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A1B65CF-4C20-582E-67BC-B9EE8B0FB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197" b="34428"/>
          <a:stretch/>
        </p:blipFill>
        <p:spPr>
          <a:xfrm>
            <a:off x="2698848" y="1987460"/>
            <a:ext cx="6794303" cy="455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2081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1982" y="990600"/>
            <a:ext cx="6255955" cy="6121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tìm kiếm phòng trống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ABC19-B660-4F40-933B-60439FCE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12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C0B4B35-CA3C-1FC5-54A7-CDF8F677E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94"/>
          <a:stretch/>
        </p:blipFill>
        <p:spPr>
          <a:xfrm>
            <a:off x="3581401" y="1510302"/>
            <a:ext cx="4869586" cy="51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4170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40481" y="960898"/>
            <a:ext cx="6742539" cy="4749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người dùng_Danh sách phòng họp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9095-53C4-49CB-B167-93C4316D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13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7DBDE1-1E1A-BFFE-87AB-51E05C028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82"/>
          <a:stretch/>
        </p:blipFill>
        <p:spPr>
          <a:xfrm>
            <a:off x="2714551" y="1599563"/>
            <a:ext cx="6762897" cy="450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2081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6095" y="985400"/>
            <a:ext cx="8088454" cy="5249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admin_Danh sách phòng họp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23F5E-5D74-4481-99C7-D49045753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14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D51D794-F877-BE04-71D9-27FEAA92A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32"/>
          <a:stretch/>
        </p:blipFill>
        <p:spPr>
          <a:xfrm>
            <a:off x="2714551" y="1688422"/>
            <a:ext cx="6762897" cy="448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9417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4313" y="966787"/>
            <a:ext cx="6234451" cy="5640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người dùng_Danh sách phản hồi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0BED9-2DDA-4411-B298-7CD038E22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15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6DCF40-1641-18CD-7089-F3E04D2D69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82"/>
          <a:stretch/>
        </p:blipFill>
        <p:spPr>
          <a:xfrm>
            <a:off x="2580987" y="1599563"/>
            <a:ext cx="6762897" cy="450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8530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9364" y="995249"/>
            <a:ext cx="6357625" cy="56642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người dùng_Phản hồi phòng họp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CBA9D-691A-4AFC-98FE-74104530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16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047B5F3F-F495-873B-0574-A451B8E51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32"/>
          <a:stretch/>
        </p:blipFill>
        <p:spPr>
          <a:xfrm>
            <a:off x="2698848" y="1594426"/>
            <a:ext cx="6794303" cy="45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4000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21962" y="992091"/>
            <a:ext cx="5278838" cy="533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Người dùng_Phản hỗi lỗi kỹ thuật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F0D1A-F977-4956-9A27-20A5E1D9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17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95BCDDA-E9E0-E2A3-297D-C786F56B69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82"/>
          <a:stretch/>
        </p:blipFill>
        <p:spPr>
          <a:xfrm>
            <a:off x="2777613" y="1525491"/>
            <a:ext cx="6636774" cy="452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9057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22675" y="924955"/>
            <a:ext cx="8951483" cy="4928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Admin_Danh sách phản hồi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8F9BC-C3DD-4462-B476-809D997D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18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1B1FE8-C63E-A8B0-42F4-33D7C2BB6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32"/>
          <a:stretch/>
        </p:blipFill>
        <p:spPr>
          <a:xfrm>
            <a:off x="2807018" y="1604700"/>
            <a:ext cx="6762897" cy="448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1851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52" y="911014"/>
            <a:ext cx="7030215" cy="6712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admin_Xử lý phản hồi phòng họp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C0789-7BA4-4A1F-9665-366A6E0CE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19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76C83DC-F26D-0623-DBE6-D0D701948B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41"/>
          <a:stretch/>
        </p:blipFill>
        <p:spPr>
          <a:xfrm>
            <a:off x="3414256" y="1438382"/>
            <a:ext cx="5363487" cy="50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7864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0CF80-106A-4F00-A501-AB8936D98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98394"/>
            <a:ext cx="12192000" cy="1076975"/>
          </a:xfrm>
        </p:spPr>
        <p:txBody>
          <a:bodyPr>
            <a:normAutofit/>
          </a:bodyPr>
          <a:lstStyle/>
          <a:p>
            <a:r>
              <a:rPr lang="en-US" sz="3200"/>
              <a:t>BÁO CÁO ĐỒ ÁN TỐT NGHIỆP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9D175-338C-4088-B5C4-249DE6C87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909" y="2568539"/>
            <a:ext cx="11938715" cy="19303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XÂY DỰNG HỆ THỐNG WEBSITE QUẢN LÝ PHÒNG HỌP ÁP DỤNG TẠI TRUNG TÂM CODEGYM ĐÀ NẴNG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EF5EC-79DC-49E0-B66C-1A722141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805-E16B-449F-AD7C-056A31895AAD}" type="slidenum">
              <a:rPr lang="en-US" smtClean="0"/>
              <a:pPr/>
              <a:t>2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264904164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03278" y="1070853"/>
            <a:ext cx="8398268" cy="54401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admin_Xử lý phản hồi lỗi kỹ thuật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5811F-2927-4491-AD4E-02ED7E272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20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A0F1EFB-EA9A-1AF9-67CE-889A2E304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94"/>
          <a:stretch/>
        </p:blipFill>
        <p:spPr>
          <a:xfrm>
            <a:off x="3458475" y="1563848"/>
            <a:ext cx="4869586" cy="51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2130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9529" y="990600"/>
            <a:ext cx="6511987" cy="5710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lịch sử đăng ký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DDC0F-ABD3-4347-A698-DE8A4E08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21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C2751F-0F1F-209C-6D4D-A538D01CC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34"/>
          <a:stretch/>
        </p:blipFill>
        <p:spPr>
          <a:xfrm>
            <a:off x="2962406" y="1522507"/>
            <a:ext cx="6267187" cy="465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0005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41173" y="1031208"/>
            <a:ext cx="5103811" cy="6232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thống kê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5BD6D-34D9-4A1E-991A-92FE75E18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22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45BEEC9-9286-3C95-CF74-94CD52B75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93"/>
          <a:stretch/>
        </p:blipFill>
        <p:spPr>
          <a:xfrm>
            <a:off x="3016558" y="1463478"/>
            <a:ext cx="6569849" cy="507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978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7843" y="979470"/>
            <a:ext cx="5119538" cy="5719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admin_Quản lý tài sản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E51D2A-3B13-4E99-AE6E-8960AB74E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23</a:t>
            </a:fld>
            <a:r>
              <a:rPr lang="en-US"/>
              <a:t>/26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4226FA-E2A8-3E38-E400-E11E5EFC98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82"/>
          <a:stretch/>
        </p:blipFill>
        <p:spPr>
          <a:xfrm>
            <a:off x="2991953" y="1664414"/>
            <a:ext cx="6762897" cy="450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1478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6512" y="1031208"/>
            <a:ext cx="6219379" cy="6232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a</a:t>
            </a:r>
            <a:r>
              <a:rPr lang="vi-VN" sz="2400"/>
              <a:t>dmin_Quản lý người dùng</a:t>
            </a:r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E0037-AB26-4F2E-ABB9-5EC1DF3B9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24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02642B9-7155-68C3-1B16-74F8AD920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81"/>
          <a:stretch/>
        </p:blipFill>
        <p:spPr>
          <a:xfrm>
            <a:off x="2714551" y="1620112"/>
            <a:ext cx="6762897" cy="44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982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A84A-EBA6-43F5-8265-849F875C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LUẬN, HƯỚNG PHÁT TRIỂN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A50E-64DA-4A9D-9DD3-924FAB213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593"/>
            <a:ext cx="10515600" cy="4149602"/>
          </a:xfrm>
        </p:spPr>
        <p:txBody>
          <a:bodyPr/>
          <a:lstStyle/>
          <a:p>
            <a:r>
              <a:rPr lang="en-US" sz="3200" err="1"/>
              <a:t>Kết</a:t>
            </a:r>
            <a:r>
              <a:rPr lang="en-US" sz="3200"/>
              <a:t> </a:t>
            </a:r>
            <a:r>
              <a:rPr lang="en-US" sz="3200" err="1"/>
              <a:t>quả</a:t>
            </a:r>
            <a:r>
              <a:rPr lang="en-US" sz="3200"/>
              <a:t> </a:t>
            </a:r>
            <a:r>
              <a:rPr lang="en-US" sz="3200" err="1"/>
              <a:t>đạt</a:t>
            </a:r>
            <a:r>
              <a:rPr lang="en-US" sz="3200"/>
              <a:t> </a:t>
            </a:r>
            <a:r>
              <a:rPr lang="en-US" sz="3200" err="1"/>
              <a:t>được</a:t>
            </a:r>
            <a:endParaRPr lang="en-US" sz="320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Xây</a:t>
            </a:r>
            <a:r>
              <a:rPr lang="en-US" sz="2800"/>
              <a:t> </a:t>
            </a:r>
            <a:r>
              <a:rPr lang="en-US" sz="2800" err="1"/>
              <a:t>dựng</a:t>
            </a:r>
            <a:r>
              <a:rPr lang="en-US" sz="2800"/>
              <a:t> </a:t>
            </a:r>
            <a:r>
              <a:rPr lang="en-US" sz="2800" err="1"/>
              <a:t>thành</a:t>
            </a:r>
            <a:r>
              <a:rPr lang="en-US" sz="2800"/>
              <a:t> </a:t>
            </a:r>
            <a:r>
              <a:rPr lang="en-US" sz="2800" err="1"/>
              <a:t>công</a:t>
            </a:r>
            <a:r>
              <a:rPr lang="en-US" sz="2800"/>
              <a:t> website </a:t>
            </a:r>
            <a:r>
              <a:rPr lang="en-US" sz="2800" err="1"/>
              <a:t>quản</a:t>
            </a:r>
            <a:r>
              <a:rPr lang="en-US" sz="2800"/>
              <a:t> </a:t>
            </a:r>
            <a:r>
              <a:rPr lang="en-US" sz="2800" err="1"/>
              <a:t>lý</a:t>
            </a:r>
            <a:r>
              <a:rPr lang="en-US" sz="2800"/>
              <a:t> phòng họp áp dụng tại trung tâm CodeGym Đà Nẵng.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Thực</a:t>
            </a:r>
            <a:r>
              <a:rPr lang="en-US" sz="2800"/>
              <a:t> </a:t>
            </a:r>
            <a:r>
              <a:rPr lang="en-US" sz="2800" err="1"/>
              <a:t>hiện</a:t>
            </a:r>
            <a:r>
              <a:rPr lang="en-US" sz="2800"/>
              <a:t> </a:t>
            </a:r>
            <a:r>
              <a:rPr lang="en-US" sz="2800" err="1"/>
              <a:t>được</a:t>
            </a:r>
            <a:r>
              <a:rPr lang="en-US" sz="2800"/>
              <a:t> các </a:t>
            </a:r>
            <a:r>
              <a:rPr lang="en-US" sz="2800" err="1"/>
              <a:t>chức</a:t>
            </a:r>
            <a:r>
              <a:rPr lang="en-US" sz="2800"/>
              <a:t> </a:t>
            </a:r>
            <a:r>
              <a:rPr lang="en-US" sz="2800" err="1"/>
              <a:t>năng</a:t>
            </a:r>
            <a:r>
              <a:rPr lang="en-US" sz="2800"/>
              <a:t> </a:t>
            </a:r>
            <a:r>
              <a:rPr lang="en-US" sz="2800" err="1"/>
              <a:t>cơ</a:t>
            </a:r>
            <a:r>
              <a:rPr lang="en-US" sz="2800"/>
              <a:t> </a:t>
            </a:r>
            <a:r>
              <a:rPr lang="en-US" sz="2800" err="1"/>
              <a:t>bản</a:t>
            </a:r>
            <a:r>
              <a:rPr lang="en-US" sz="2800"/>
              <a:t> đã </a:t>
            </a:r>
            <a:r>
              <a:rPr lang="en-US" sz="2800" err="1"/>
              <a:t>đề</a:t>
            </a:r>
            <a:r>
              <a:rPr lang="en-US" sz="2800"/>
              <a:t> ra.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vi-VN" sz="2800"/>
              <a:t>Tìm hiểu và nắm bắt được các công cụ thiết kế web</a:t>
            </a:r>
            <a:r>
              <a:rPr lang="en-US" sz="2800"/>
              <a:t> </a:t>
            </a:r>
            <a:r>
              <a:rPr lang="en-US" sz="2800" err="1"/>
              <a:t>và</a:t>
            </a:r>
            <a:r>
              <a:rPr lang="en-US" sz="2800"/>
              <a:t> </a:t>
            </a:r>
            <a:r>
              <a:rPr lang="en-US" sz="2800" err="1"/>
              <a:t>nâng</a:t>
            </a:r>
            <a:r>
              <a:rPr lang="en-US" sz="2800"/>
              <a:t> </a:t>
            </a:r>
            <a:r>
              <a:rPr lang="en-US" sz="2800" err="1"/>
              <a:t>cao</a:t>
            </a:r>
            <a:r>
              <a:rPr lang="en-US" sz="2800"/>
              <a:t> </a:t>
            </a:r>
            <a:r>
              <a:rPr lang="en-US" sz="2800" err="1"/>
              <a:t>khả</a:t>
            </a:r>
            <a:r>
              <a:rPr lang="en-US" sz="2800"/>
              <a:t> </a:t>
            </a:r>
            <a:r>
              <a:rPr lang="en-US" sz="2800" err="1"/>
              <a:t>năng</a:t>
            </a:r>
            <a:r>
              <a:rPr lang="en-US" sz="2800"/>
              <a:t> </a:t>
            </a:r>
            <a:r>
              <a:rPr lang="en-US" sz="2800" err="1"/>
              <a:t>tự</a:t>
            </a:r>
            <a:r>
              <a:rPr lang="en-US" sz="2800"/>
              <a:t> </a:t>
            </a:r>
            <a:r>
              <a:rPr lang="en-US" sz="2800" err="1"/>
              <a:t>học</a:t>
            </a:r>
            <a:r>
              <a:rPr lang="en-US" sz="2800"/>
              <a:t>, </a:t>
            </a:r>
            <a:r>
              <a:rPr lang="en-US" sz="2800" err="1"/>
              <a:t>tự</a:t>
            </a:r>
            <a:r>
              <a:rPr lang="en-US" sz="2800"/>
              <a:t> </a:t>
            </a:r>
            <a:r>
              <a:rPr lang="en-US" sz="2800" err="1"/>
              <a:t>tìm</a:t>
            </a:r>
            <a:r>
              <a:rPr lang="en-US" sz="2800"/>
              <a:t> </a:t>
            </a:r>
            <a:r>
              <a:rPr lang="en-US" sz="2800" err="1"/>
              <a:t>hiểu</a:t>
            </a:r>
            <a:r>
              <a:rPr lang="en-US" sz="2800"/>
              <a:t> </a:t>
            </a:r>
            <a:r>
              <a:rPr lang="en-US" sz="2800" err="1"/>
              <a:t>của</a:t>
            </a:r>
            <a:r>
              <a:rPr lang="en-US" sz="2800"/>
              <a:t> </a:t>
            </a:r>
            <a:r>
              <a:rPr lang="en-US" sz="2800" err="1"/>
              <a:t>bản</a:t>
            </a:r>
            <a:r>
              <a:rPr lang="en-US" sz="2800"/>
              <a:t> </a:t>
            </a:r>
            <a:r>
              <a:rPr lang="en-US" sz="2800" err="1"/>
              <a:t>thân</a:t>
            </a:r>
            <a:r>
              <a:rPr lang="en-US" sz="280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B7271-FD0C-4EE3-A336-0EF19846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25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3630731526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A84A-EBA6-43F5-8265-849F875C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LUẬN, HƯỚNG PHÁT TRIỂN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A50E-64DA-4A9D-9DD3-924FAB213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910"/>
            <a:ext cx="10515600" cy="3296847"/>
          </a:xfrm>
        </p:spPr>
        <p:txBody>
          <a:bodyPr/>
          <a:lstStyle/>
          <a:p>
            <a:r>
              <a:rPr lang="en-US" sz="3200" err="1"/>
              <a:t>Hướng</a:t>
            </a:r>
            <a:r>
              <a:rPr lang="en-US" sz="3200"/>
              <a:t> </a:t>
            </a:r>
            <a:r>
              <a:rPr lang="en-US" sz="3200" err="1"/>
              <a:t>phát</a:t>
            </a:r>
            <a:r>
              <a:rPr lang="en-US" sz="3200"/>
              <a:t> </a:t>
            </a:r>
            <a:r>
              <a:rPr lang="en-US" sz="3200" err="1"/>
              <a:t>triển</a:t>
            </a:r>
            <a:endParaRPr lang="en-US" sz="320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Xây</a:t>
            </a:r>
            <a:r>
              <a:rPr lang="en-US" sz="2800"/>
              <a:t> </a:t>
            </a:r>
            <a:r>
              <a:rPr lang="en-US" sz="2800" err="1"/>
              <a:t>dựng</a:t>
            </a:r>
            <a:r>
              <a:rPr lang="en-US" sz="2800"/>
              <a:t> </a:t>
            </a:r>
            <a:r>
              <a:rPr lang="en-US" sz="2800" err="1"/>
              <a:t>thêm</a:t>
            </a:r>
            <a:r>
              <a:rPr lang="en-US" sz="2800"/>
              <a:t> </a:t>
            </a:r>
            <a:r>
              <a:rPr lang="en-US" sz="2800" err="1"/>
              <a:t>một</a:t>
            </a:r>
            <a:r>
              <a:rPr lang="en-US" sz="2800"/>
              <a:t> </a:t>
            </a:r>
            <a:r>
              <a:rPr lang="en-US" sz="2800" err="1"/>
              <a:t>số</a:t>
            </a:r>
            <a:r>
              <a:rPr lang="en-US" sz="2800"/>
              <a:t> </a:t>
            </a:r>
            <a:r>
              <a:rPr lang="en-US" sz="2800" err="1"/>
              <a:t>chức</a:t>
            </a:r>
            <a:r>
              <a:rPr lang="en-US" sz="2800"/>
              <a:t> </a:t>
            </a:r>
            <a:r>
              <a:rPr lang="en-US" sz="2800" err="1"/>
              <a:t>năng</a:t>
            </a:r>
            <a:r>
              <a:rPr lang="en-US" sz="2800"/>
              <a:t> </a:t>
            </a:r>
            <a:r>
              <a:rPr lang="en-US" sz="2800" err="1"/>
              <a:t>mới</a:t>
            </a:r>
            <a:r>
              <a:rPr lang="en-US" sz="280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vi-VN" sz="2800"/>
              <a:t>Tối ưu hóa hệ thống để website hoạt động nhanh hơn</a:t>
            </a:r>
            <a:r>
              <a:rPr lang="en-US" sz="280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vi-VN" sz="2800"/>
              <a:t>Nâng cấp và hoàn thiện giao diện người dùng,</a:t>
            </a:r>
            <a:r>
              <a:rPr lang="en-US" sz="2800"/>
              <a:t> </a:t>
            </a:r>
            <a:r>
              <a:rPr lang="vi-VN" sz="2800"/>
              <a:t>các chức năng và tính bảo mật của hệ thống</a:t>
            </a:r>
            <a:r>
              <a:rPr lang="en-US" sz="280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DE860-D0DB-4B5F-A40B-7CA87B68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26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69067469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ED108-FD22-4847-9D66-F1B40451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27</a:t>
            </a:fld>
            <a:endParaRPr lang="en-US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3EE2FAD7-64FF-566D-B997-4559BE9B5196}"/>
              </a:ext>
            </a:extLst>
          </p:cNvPr>
          <p:cNvSpPr/>
          <p:nvPr/>
        </p:nvSpPr>
        <p:spPr>
          <a:xfrm>
            <a:off x="1994933" y="1637414"/>
            <a:ext cx="8202133" cy="2977116"/>
          </a:xfrm>
          <a:prstGeom prst="roundRect">
            <a:avLst>
              <a:gd name="adj" fmla="val 5768"/>
            </a:avLst>
          </a:prstGeom>
          <a:solidFill>
            <a:schemeClr val="bg2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vi-V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Xin chân thành cảm ơn quý </a:t>
            </a:r>
            <a:r>
              <a:rPr 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vi-V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hầy</a:t>
            </a:r>
            <a:r>
              <a:rPr 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(Cô)</a:t>
            </a:r>
            <a:r>
              <a:rPr lang="vi-V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trong hội đồng bảo vệ </a:t>
            </a:r>
            <a:r>
              <a:rPr 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đồ án</a:t>
            </a:r>
            <a:r>
              <a:rPr lang="vi-V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đã lắng nghe và đọc giúp </a:t>
            </a:r>
            <a:r>
              <a:rPr 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báo cáo</a:t>
            </a:r>
            <a:r>
              <a:rPr lang="vi-V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rất mong hội đồng góp ý để </a:t>
            </a:r>
            <a:r>
              <a:rPr 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báo cáo</a:t>
            </a:r>
            <a:r>
              <a:rPr lang="vi-V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được tốt hơn. </a:t>
            </a:r>
            <a:endParaRPr lang="en-US" sz="3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itchFamily="18" charset="0"/>
              <a:ea typeface="Tiffany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45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F5418-F6C0-4253-8FB7-625FB1A4A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974" y="1920949"/>
            <a:ext cx="7998373" cy="3016102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/>
              <a:t>MỤC TIÊU ĐỀ TÀI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/>
              <a:t>PHÂN TÍCH HỆ THỐNG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/>
              <a:t>XÂY DỰNG CHƯƠNG TRÌNH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/>
              <a:t>KẾT LUẬN VÀ HƯỚNG PHÁT TRIỂN</a:t>
            </a:r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953289-4145-4A0B-A402-E8F40410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BÁO CÁO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FC33D-EE6D-4CC5-BFA9-F0BA7A06D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3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78661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F363-EDF7-49EE-A9A5-67A46F42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MỤC TIÊU ĐỀ TÀI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BE85B-CF54-4FE2-8007-2C3EAF927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sz="3200" err="1"/>
              <a:t>Xây</a:t>
            </a:r>
            <a:r>
              <a:rPr lang="en-US" sz="3200"/>
              <a:t> </a:t>
            </a:r>
            <a:r>
              <a:rPr lang="en-US" sz="3200" err="1"/>
              <a:t>dựng</a:t>
            </a:r>
            <a:r>
              <a:rPr lang="en-US" sz="3200"/>
              <a:t> website </a:t>
            </a:r>
            <a:r>
              <a:rPr lang="en-US" sz="3200" err="1"/>
              <a:t>quản</a:t>
            </a:r>
            <a:r>
              <a:rPr lang="en-US" sz="3200"/>
              <a:t> </a:t>
            </a:r>
            <a:r>
              <a:rPr lang="en-US" sz="3200" err="1"/>
              <a:t>lý</a:t>
            </a:r>
            <a:r>
              <a:rPr lang="en-US" sz="3200"/>
              <a:t> </a:t>
            </a:r>
            <a:r>
              <a:rPr lang="en-US" sz="3200" err="1"/>
              <a:t>phòng</a:t>
            </a:r>
            <a:r>
              <a:rPr lang="en-US" sz="3200"/>
              <a:t> </a:t>
            </a:r>
            <a:r>
              <a:rPr lang="en-US" sz="3200" err="1"/>
              <a:t>họp</a:t>
            </a:r>
            <a:r>
              <a:rPr lang="en-US" sz="3200"/>
              <a:t> </a:t>
            </a:r>
            <a:r>
              <a:rPr lang="en-US" sz="3200" err="1"/>
              <a:t>áp</a:t>
            </a:r>
            <a:r>
              <a:rPr lang="en-US" sz="3200"/>
              <a:t> </a:t>
            </a:r>
            <a:r>
              <a:rPr lang="en-US" sz="3200" err="1"/>
              <a:t>dụng</a:t>
            </a:r>
            <a:r>
              <a:rPr lang="en-US" sz="3200"/>
              <a:t> </a:t>
            </a:r>
            <a:r>
              <a:rPr lang="en-US" sz="3200" err="1"/>
              <a:t>tại</a:t>
            </a:r>
            <a:r>
              <a:rPr lang="en-US" sz="3200"/>
              <a:t> </a:t>
            </a:r>
            <a:r>
              <a:rPr lang="en-US" sz="3200" err="1"/>
              <a:t>trung</a:t>
            </a:r>
            <a:r>
              <a:rPr lang="en-US" sz="3200"/>
              <a:t> </a:t>
            </a:r>
            <a:r>
              <a:rPr lang="en-US" sz="3200" err="1"/>
              <a:t>tâm</a:t>
            </a:r>
            <a:r>
              <a:rPr lang="en-US" sz="3200"/>
              <a:t> </a:t>
            </a:r>
            <a:r>
              <a:rPr lang="en-US" sz="3200" err="1"/>
              <a:t>CodeGym</a:t>
            </a:r>
            <a:r>
              <a:rPr lang="en-US" sz="3200"/>
              <a:t> </a:t>
            </a:r>
            <a:r>
              <a:rPr lang="en-US" sz="3200" err="1"/>
              <a:t>Đà</a:t>
            </a:r>
            <a:r>
              <a:rPr lang="en-US" sz="3200"/>
              <a:t> </a:t>
            </a:r>
            <a:r>
              <a:rPr lang="en-US" sz="3200" err="1"/>
              <a:t>Nẵng</a:t>
            </a:r>
            <a:r>
              <a:rPr lang="en-US" sz="3200"/>
              <a:t>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800" err="1"/>
              <a:t>Giúp</a:t>
            </a:r>
            <a:r>
              <a:rPr lang="en-US" sz="2800"/>
              <a:t> </a:t>
            </a:r>
            <a:r>
              <a:rPr lang="en-US" sz="2800" err="1"/>
              <a:t>cho</a:t>
            </a:r>
            <a:r>
              <a:rPr lang="en-US" sz="2800"/>
              <a:t> </a:t>
            </a:r>
            <a:r>
              <a:rPr lang="en-US" sz="2800" err="1"/>
              <a:t>việc</a:t>
            </a:r>
            <a:r>
              <a:rPr lang="en-US" sz="2800"/>
              <a:t> </a:t>
            </a:r>
            <a:r>
              <a:rPr lang="en-US" sz="2800" err="1"/>
              <a:t>tiềm</a:t>
            </a:r>
            <a:r>
              <a:rPr lang="en-US" sz="2800"/>
              <a:t> </a:t>
            </a:r>
            <a:r>
              <a:rPr lang="en-US" sz="2800" err="1"/>
              <a:t>kiếm</a:t>
            </a:r>
            <a:r>
              <a:rPr lang="en-US" sz="2800"/>
              <a:t> </a:t>
            </a:r>
            <a:r>
              <a:rPr lang="en-US" sz="2800" err="1"/>
              <a:t>phòng</a:t>
            </a:r>
            <a:r>
              <a:rPr lang="en-US" sz="2800"/>
              <a:t> </a:t>
            </a:r>
            <a:r>
              <a:rPr lang="en-US" sz="2800" err="1"/>
              <a:t>họp</a:t>
            </a:r>
            <a:r>
              <a:rPr lang="en-US" sz="2800"/>
              <a:t> </a:t>
            </a:r>
            <a:r>
              <a:rPr lang="en-US" sz="2800" err="1"/>
              <a:t>trở</a:t>
            </a:r>
            <a:r>
              <a:rPr lang="en-US" sz="2800"/>
              <a:t> </a:t>
            </a:r>
            <a:r>
              <a:rPr lang="en-US" sz="2800" err="1"/>
              <a:t>nên</a:t>
            </a:r>
            <a:r>
              <a:rPr lang="en-US" sz="2800"/>
              <a:t> 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err="1"/>
              <a:t>Thuận</a:t>
            </a:r>
            <a:r>
              <a:rPr lang="en-US" sz="2400"/>
              <a:t> lợi.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err="1"/>
              <a:t>Dễ</a:t>
            </a:r>
            <a:r>
              <a:rPr lang="en-US" sz="2400"/>
              <a:t> dàng.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800" err="1"/>
              <a:t>Giúp</a:t>
            </a:r>
            <a:r>
              <a:rPr lang="en-US" sz="2800"/>
              <a:t> </a:t>
            </a:r>
            <a:r>
              <a:rPr lang="en-US" sz="2800" err="1"/>
              <a:t>cho</a:t>
            </a:r>
            <a:r>
              <a:rPr lang="en-US" sz="2800"/>
              <a:t> </a:t>
            </a:r>
            <a:r>
              <a:rPr lang="en-US" sz="2800" err="1"/>
              <a:t>giảng</a:t>
            </a:r>
            <a:r>
              <a:rPr lang="en-US" sz="2800"/>
              <a:t> </a:t>
            </a:r>
            <a:r>
              <a:rPr lang="en-US" sz="2800" err="1"/>
              <a:t>viên</a:t>
            </a:r>
            <a:r>
              <a:rPr lang="en-US" sz="2800"/>
              <a:t> </a:t>
            </a:r>
            <a:r>
              <a:rPr lang="en-US" sz="2800" err="1"/>
              <a:t>hoặc</a:t>
            </a:r>
            <a:r>
              <a:rPr lang="en-US" sz="2800"/>
              <a:t> teamwork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err="1"/>
              <a:t>Tiết</a:t>
            </a:r>
            <a:r>
              <a:rPr lang="en-US" sz="2400"/>
              <a:t> </a:t>
            </a:r>
            <a:r>
              <a:rPr lang="en-US" sz="2400" err="1"/>
              <a:t>kiệm</a:t>
            </a:r>
            <a:r>
              <a:rPr lang="en-US" sz="2400"/>
              <a:t> </a:t>
            </a:r>
            <a:r>
              <a:rPr lang="en-US" sz="2400" err="1"/>
              <a:t>được</a:t>
            </a:r>
            <a:r>
              <a:rPr lang="en-US" sz="2400"/>
              <a:t> </a:t>
            </a:r>
            <a:r>
              <a:rPr lang="en-US" sz="2400" err="1"/>
              <a:t>thời</a:t>
            </a:r>
            <a:r>
              <a:rPr lang="en-US" sz="2400"/>
              <a:t> </a:t>
            </a:r>
            <a:r>
              <a:rPr lang="en-US" sz="2400" err="1"/>
              <a:t>gian</a:t>
            </a:r>
            <a:r>
              <a:rPr lang="en-US" sz="2400"/>
              <a:t>, </a:t>
            </a:r>
            <a:r>
              <a:rPr lang="en-US" sz="2400" err="1"/>
              <a:t>tránh</a:t>
            </a:r>
            <a:r>
              <a:rPr lang="en-US" sz="2400"/>
              <a:t> </a:t>
            </a:r>
            <a:r>
              <a:rPr lang="en-US" sz="2400" err="1"/>
              <a:t>mất</a:t>
            </a:r>
            <a:r>
              <a:rPr lang="en-US" sz="2400"/>
              <a:t> </a:t>
            </a:r>
            <a:r>
              <a:rPr lang="en-US" sz="2400" err="1"/>
              <a:t>công</a:t>
            </a:r>
            <a:r>
              <a:rPr lang="en-US" sz="2400"/>
              <a:t> </a:t>
            </a:r>
            <a:r>
              <a:rPr lang="en-US" sz="2400" err="1"/>
              <a:t>sức</a:t>
            </a:r>
            <a:r>
              <a:rPr lang="en-US" sz="2400"/>
              <a:t> </a:t>
            </a:r>
            <a:r>
              <a:rPr lang="en-US" sz="2400" err="1"/>
              <a:t>tìm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.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thể</a:t>
            </a:r>
            <a:r>
              <a:rPr lang="en-US" sz="2400"/>
              <a:t> </a:t>
            </a:r>
            <a:r>
              <a:rPr lang="en-US" sz="2400" err="1"/>
              <a:t>đặt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 </a:t>
            </a:r>
            <a:r>
              <a:rPr lang="en-US" sz="2400" err="1"/>
              <a:t>trước</a:t>
            </a:r>
            <a:r>
              <a:rPr lang="en-US" sz="2400"/>
              <a:t> </a:t>
            </a:r>
            <a:r>
              <a:rPr lang="en-US" sz="2400" err="1"/>
              <a:t>tránh</a:t>
            </a:r>
            <a:r>
              <a:rPr lang="en-US" sz="2400"/>
              <a:t> </a:t>
            </a:r>
            <a:r>
              <a:rPr lang="en-US" sz="2400" err="1"/>
              <a:t>trường</a:t>
            </a:r>
            <a:r>
              <a:rPr lang="en-US" sz="2400"/>
              <a:t> </a:t>
            </a:r>
            <a:r>
              <a:rPr lang="en-US" sz="2400" err="1"/>
              <a:t>hợp</a:t>
            </a:r>
            <a:r>
              <a:rPr lang="en-US" sz="2400"/>
              <a:t> </a:t>
            </a:r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FB5503-C756-4CF2-A09D-12E8399AC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4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228139406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41F8-2711-4F5D-8920-FF07FB02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PHÂN TÍCH HỆ THỐNG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416F-7742-43EE-9641-5A40161D8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30" y="1551399"/>
            <a:ext cx="10809270" cy="4171308"/>
          </a:xfrm>
        </p:spPr>
        <p:txBody>
          <a:bodyPr>
            <a:normAutofit lnSpcReduction="10000"/>
          </a:bodyPr>
          <a:lstStyle/>
          <a:p>
            <a:r>
              <a:rPr lang="en-US" sz="3200" err="1"/>
              <a:t>Khảo</a:t>
            </a:r>
            <a:r>
              <a:rPr lang="en-US" sz="3200"/>
              <a:t> </a:t>
            </a:r>
            <a:r>
              <a:rPr lang="en-US" sz="3200" err="1"/>
              <a:t>sát</a:t>
            </a:r>
            <a:r>
              <a:rPr lang="en-US" sz="3200"/>
              <a:t> </a:t>
            </a:r>
            <a:r>
              <a:rPr lang="en-US" sz="3200" err="1"/>
              <a:t>thực</a:t>
            </a:r>
            <a:r>
              <a:rPr lang="en-US" sz="3200"/>
              <a:t> </a:t>
            </a:r>
            <a:r>
              <a:rPr lang="en-US" sz="3200" err="1"/>
              <a:t>tế</a:t>
            </a:r>
            <a:endParaRPr lang="en-US" sz="320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Hệ</a:t>
            </a:r>
            <a:r>
              <a:rPr lang="en-US" sz="2800"/>
              <a:t> </a:t>
            </a:r>
            <a:r>
              <a:rPr lang="en-US" sz="2800" err="1"/>
              <a:t>thống</a:t>
            </a:r>
            <a:r>
              <a:rPr lang="en-US" sz="2800"/>
              <a:t> </a:t>
            </a:r>
            <a:r>
              <a:rPr lang="en-US" sz="2800" err="1"/>
              <a:t>quản</a:t>
            </a:r>
            <a:r>
              <a:rPr lang="en-US" sz="2800"/>
              <a:t> </a:t>
            </a:r>
            <a:r>
              <a:rPr lang="en-US" sz="2800" err="1"/>
              <a:t>lý</a:t>
            </a:r>
            <a:r>
              <a:rPr lang="en-US" sz="2800"/>
              <a:t> </a:t>
            </a:r>
            <a:r>
              <a:rPr lang="en-US" sz="2800" err="1"/>
              <a:t>đặt</a:t>
            </a:r>
            <a:r>
              <a:rPr lang="en-US" sz="2800"/>
              <a:t> </a:t>
            </a:r>
            <a:r>
              <a:rPr lang="en-US" sz="2800" err="1"/>
              <a:t>phòng</a:t>
            </a:r>
            <a:r>
              <a:rPr lang="en-US" sz="2800"/>
              <a:t> </a:t>
            </a:r>
            <a:r>
              <a:rPr lang="en-US" sz="2800" err="1"/>
              <a:t>họp</a:t>
            </a:r>
            <a:r>
              <a:rPr lang="en-US" sz="2800"/>
              <a:t> </a:t>
            </a:r>
            <a:r>
              <a:rPr lang="en-US" sz="2800" err="1"/>
              <a:t>hiện</a:t>
            </a:r>
            <a:r>
              <a:rPr lang="en-US" sz="2800"/>
              <a:t> nay </a:t>
            </a:r>
            <a:r>
              <a:rPr lang="en-US" sz="2800" err="1"/>
              <a:t>tại</a:t>
            </a:r>
            <a:r>
              <a:rPr lang="en-US" sz="2800"/>
              <a:t> </a:t>
            </a:r>
            <a:r>
              <a:rPr lang="en-US" sz="2800" err="1"/>
              <a:t>một</a:t>
            </a:r>
            <a:r>
              <a:rPr lang="en-US" sz="2800"/>
              <a:t> </a:t>
            </a:r>
            <a:r>
              <a:rPr lang="en-US" sz="2800" err="1"/>
              <a:t>số</a:t>
            </a:r>
            <a:r>
              <a:rPr lang="en-US" sz="2800"/>
              <a:t> </a:t>
            </a:r>
            <a:r>
              <a:rPr lang="en-US" sz="2800" err="1"/>
              <a:t>trung</a:t>
            </a:r>
            <a:r>
              <a:rPr lang="en-US" sz="2800"/>
              <a:t> </a:t>
            </a:r>
            <a:r>
              <a:rPr lang="en-US" sz="2800" err="1"/>
              <a:t>tâm</a:t>
            </a:r>
            <a:r>
              <a:rPr lang="en-US" sz="2800"/>
              <a:t> </a:t>
            </a:r>
            <a:r>
              <a:rPr lang="en-US" sz="2800" err="1"/>
              <a:t>hoặc</a:t>
            </a:r>
            <a:r>
              <a:rPr lang="en-US" sz="2800"/>
              <a:t> </a:t>
            </a:r>
            <a:r>
              <a:rPr lang="en-US" sz="2800" err="1"/>
              <a:t>công</a:t>
            </a:r>
            <a:r>
              <a:rPr lang="en-US" sz="2800"/>
              <a:t> ty </a:t>
            </a:r>
            <a:r>
              <a:rPr lang="en-US" sz="2800" err="1"/>
              <a:t>chưa</a:t>
            </a:r>
            <a:r>
              <a:rPr lang="en-US" sz="2800"/>
              <a:t> </a:t>
            </a:r>
            <a:r>
              <a:rPr lang="en-US" sz="2800" err="1"/>
              <a:t>được</a:t>
            </a:r>
            <a:r>
              <a:rPr lang="en-US" sz="2800"/>
              <a:t> </a:t>
            </a:r>
            <a:r>
              <a:rPr lang="en-US" sz="2800" err="1"/>
              <a:t>triển</a:t>
            </a:r>
            <a:r>
              <a:rPr lang="en-US" sz="2800"/>
              <a:t> </a:t>
            </a:r>
            <a:r>
              <a:rPr lang="en-US" sz="2800" err="1"/>
              <a:t>khai</a:t>
            </a:r>
            <a:r>
              <a:rPr lang="en-US" sz="280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Việc</a:t>
            </a:r>
            <a:r>
              <a:rPr lang="en-US" sz="2800"/>
              <a:t> </a:t>
            </a:r>
            <a:r>
              <a:rPr lang="en-US" sz="2800" err="1"/>
              <a:t>tìm</a:t>
            </a:r>
            <a:r>
              <a:rPr lang="en-US" sz="2800"/>
              <a:t> </a:t>
            </a:r>
            <a:r>
              <a:rPr lang="en-US" sz="2800" err="1"/>
              <a:t>phòng</a:t>
            </a:r>
            <a:r>
              <a:rPr lang="en-US" sz="2800"/>
              <a:t> </a:t>
            </a:r>
            <a:r>
              <a:rPr lang="en-US" sz="2800" err="1"/>
              <a:t>họp</a:t>
            </a:r>
            <a:r>
              <a:rPr lang="en-US" sz="2800"/>
              <a:t> </a:t>
            </a:r>
            <a:r>
              <a:rPr lang="en-US" sz="2800" err="1"/>
              <a:t>phải</a:t>
            </a:r>
            <a:r>
              <a:rPr lang="en-US" sz="2800"/>
              <a:t> </a:t>
            </a:r>
            <a:r>
              <a:rPr lang="en-US" sz="2800" err="1"/>
              <a:t>chạy</a:t>
            </a:r>
            <a:r>
              <a:rPr lang="en-US" sz="2800"/>
              <a:t> </a:t>
            </a:r>
            <a:r>
              <a:rPr lang="en-US" sz="2800" err="1"/>
              <a:t>đi</a:t>
            </a:r>
            <a:r>
              <a:rPr lang="en-US" sz="2800"/>
              <a:t> </a:t>
            </a:r>
            <a:r>
              <a:rPr lang="en-US" sz="2800" err="1"/>
              <a:t>xem</a:t>
            </a:r>
            <a:r>
              <a:rPr lang="en-US" sz="2800"/>
              <a:t> </a:t>
            </a:r>
            <a:r>
              <a:rPr lang="en-US" sz="2800" err="1"/>
              <a:t>có</a:t>
            </a:r>
            <a:r>
              <a:rPr lang="en-US" sz="2800"/>
              <a:t> </a:t>
            </a:r>
            <a:r>
              <a:rPr lang="en-US" sz="2800" err="1"/>
              <a:t>phòng</a:t>
            </a:r>
            <a:r>
              <a:rPr lang="en-US" sz="2800"/>
              <a:t> </a:t>
            </a:r>
            <a:r>
              <a:rPr lang="en-US" sz="2800" err="1"/>
              <a:t>trống</a:t>
            </a:r>
            <a:r>
              <a:rPr lang="en-US" sz="2800"/>
              <a:t> không</a:t>
            </a:r>
          </a:p>
          <a:p>
            <a:pPr lvl="2"/>
            <a:r>
              <a:rPr lang="en-US" sz="2400" err="1"/>
              <a:t>Mất</a:t>
            </a:r>
            <a:r>
              <a:rPr lang="en-US" sz="2400"/>
              <a:t> </a:t>
            </a:r>
            <a:r>
              <a:rPr lang="en-US" sz="2400" err="1"/>
              <a:t>thời</a:t>
            </a:r>
            <a:r>
              <a:rPr lang="en-US" sz="2400"/>
              <a:t> gian.</a:t>
            </a:r>
          </a:p>
          <a:p>
            <a:pPr lvl="2"/>
            <a:r>
              <a:rPr lang="en-US" sz="2400" err="1"/>
              <a:t>Việc</a:t>
            </a:r>
            <a:r>
              <a:rPr lang="en-US" sz="2400"/>
              <a:t> </a:t>
            </a:r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 </a:t>
            </a:r>
            <a:r>
              <a:rPr lang="en-US" sz="2400" err="1"/>
              <a:t>họp</a:t>
            </a:r>
            <a:r>
              <a:rPr lang="en-US" sz="2400"/>
              <a:t> </a:t>
            </a:r>
            <a:r>
              <a:rPr lang="en-US" sz="2400" err="1"/>
              <a:t>hoặc</a:t>
            </a:r>
            <a:r>
              <a:rPr lang="en-US" sz="2400"/>
              <a:t> </a:t>
            </a:r>
            <a:r>
              <a:rPr lang="en-US" sz="2400" err="1"/>
              <a:t>trùng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 </a:t>
            </a:r>
            <a:r>
              <a:rPr lang="en-US" sz="2400" err="1"/>
              <a:t>họp</a:t>
            </a:r>
            <a:r>
              <a:rPr lang="en-US" sz="2400"/>
              <a:t> </a:t>
            </a:r>
            <a:r>
              <a:rPr lang="en-US" sz="2400" err="1"/>
              <a:t>thường</a:t>
            </a:r>
            <a:r>
              <a:rPr lang="en-US" sz="2400"/>
              <a:t> </a:t>
            </a:r>
            <a:r>
              <a:rPr lang="en-US" sz="2400" err="1"/>
              <a:t>xuyên</a:t>
            </a:r>
            <a:r>
              <a:rPr lang="en-US" sz="2400"/>
              <a:t> </a:t>
            </a:r>
            <a:r>
              <a:rPr lang="en-US" sz="2400" err="1"/>
              <a:t>xảy</a:t>
            </a:r>
            <a:r>
              <a:rPr lang="en-US" sz="2400"/>
              <a:t> </a:t>
            </a:r>
            <a:r>
              <a:rPr lang="en-US" sz="2400" err="1"/>
              <a:t>ra.</a:t>
            </a:r>
            <a:endParaRPr lang="en-US" sz="2400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69D13-D54D-443B-B151-F485BA1D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5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3223174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1C68-EEBC-58A9-54F4-F76FCCED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CHỨC NĂNG CỦA CÁC TÁC NHÂN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DB4-4DCA-DA64-20A2-57501C32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416"/>
            <a:ext cx="10515600" cy="5321870"/>
          </a:xfrm>
        </p:spPr>
        <p:txBody>
          <a:bodyPr>
            <a:normAutofit/>
          </a:bodyPr>
          <a:lstStyle/>
          <a:p>
            <a:r>
              <a:rPr lang="en-US"/>
              <a:t>User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err="1"/>
              <a:t>Xem</a:t>
            </a:r>
            <a:r>
              <a:rPr lang="en-US"/>
              <a:t> </a:t>
            </a:r>
            <a:r>
              <a:rPr lang="en-US" err="1"/>
              <a:t>danh</a:t>
            </a:r>
            <a:r>
              <a:rPr lang="en-US"/>
              <a:t> </a:t>
            </a:r>
            <a:r>
              <a:rPr lang="en-US" err="1"/>
              <a:t>sách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họp</a:t>
            </a:r>
            <a:r>
              <a:rPr lang="en-US"/>
              <a:t>, </a:t>
            </a:r>
            <a:r>
              <a:rPr lang="en-US" err="1"/>
              <a:t>xem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chi </a:t>
            </a:r>
            <a:r>
              <a:rPr lang="en-US" err="1"/>
              <a:t>tiết</a:t>
            </a:r>
            <a:r>
              <a:rPr lang="en-US"/>
              <a:t> </a:t>
            </a:r>
            <a:r>
              <a:rPr lang="en-US" err="1"/>
              <a:t>từng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họp</a:t>
            </a:r>
            <a:r>
              <a:rPr lang="en-US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kiếm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họp(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trống</a:t>
            </a:r>
            <a:r>
              <a:rPr lang="en-US"/>
              <a:t>), </a:t>
            </a:r>
            <a:r>
              <a:rPr lang="en-US" err="1"/>
              <a:t>lọc</a:t>
            </a:r>
            <a:r>
              <a:rPr lang="en-US"/>
              <a:t> </a:t>
            </a:r>
            <a:r>
              <a:rPr lang="en-US" err="1"/>
              <a:t>danh</a:t>
            </a:r>
            <a:r>
              <a:rPr lang="en-US"/>
              <a:t> </a:t>
            </a:r>
            <a:r>
              <a:rPr lang="en-US" err="1"/>
              <a:t>sách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họp</a:t>
            </a:r>
            <a:r>
              <a:rPr lang="en-US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Đăng ký phòng, Xem lịch sử đăng ký phòng.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Thống kê.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Xem danh sách phản hồi.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Phản hồi phòng họp, phản hồi lỗi kỹ thuật(gửi về cho admin).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Xem thông báo.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Xem thông tin cá nhân, đổi mật khẩu, đăng nhập, đăng xuất.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5BCC7-815C-1BD6-D899-48630401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6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43997042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1C68-EEBC-58A9-54F4-F76FCCED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CHỨC NĂNG CỦA CÁC TÁC NHÂN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DB4-4DCA-DA64-20A2-57501C32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416"/>
            <a:ext cx="10515600" cy="5321870"/>
          </a:xfrm>
        </p:spPr>
        <p:txBody>
          <a:bodyPr>
            <a:normAutofit/>
          </a:bodyPr>
          <a:lstStyle/>
          <a:p>
            <a:r>
              <a:rPr lang="en-US"/>
              <a:t>Admin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Quản lý phòng họp.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kiếm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họp(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trống</a:t>
            </a:r>
            <a:r>
              <a:rPr lang="en-US"/>
              <a:t>), </a:t>
            </a:r>
            <a:r>
              <a:rPr lang="en-US" err="1"/>
              <a:t>lọc</a:t>
            </a:r>
            <a:r>
              <a:rPr lang="en-US"/>
              <a:t> </a:t>
            </a:r>
            <a:r>
              <a:rPr lang="en-US" err="1"/>
              <a:t>danh</a:t>
            </a:r>
            <a:r>
              <a:rPr lang="en-US"/>
              <a:t> </a:t>
            </a:r>
            <a:r>
              <a:rPr lang="en-US" err="1"/>
              <a:t>sách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họp</a:t>
            </a:r>
            <a:r>
              <a:rPr lang="en-US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Đăng ký phòng, quản lý lịch sử đăng ký phòng.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Thống kê số lần đặt phòng họp.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Xem danh sách phản hồi, tìm kiếm, xóa phản hồi.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Xử lý phản hồi phòng họp(gửi lại cho user), xem thông báo.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Xem thông tin cá nhân, đổi mật khẩu, đăng nhập, đăng xuất.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Quản lý người dùng, quản lý tài sản trong mỗi phòng họp.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5BCC7-815C-1BD6-D899-48630401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7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57590280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4511-9297-4262-8C36-B05F630C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SƠ ĐỒ ERD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7CE5E-28A2-442E-8929-C21210ED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8</a:t>
            </a:fld>
            <a:r>
              <a:rPr lang="en-US"/>
              <a:t>/26</a:t>
            </a:r>
          </a:p>
        </p:txBody>
      </p:sp>
      <p:pic>
        <p:nvPicPr>
          <p:cNvPr id="8" name="Content Placeholder 7" descr="Diagram, timeline&#10;&#10;Description automatically generated">
            <a:extLst>
              <a:ext uri="{FF2B5EF4-FFF2-40B4-BE49-F238E27FC236}">
                <a16:creationId xmlns:a16="http://schemas.microsoft.com/office/drawing/2014/main" id="{8E4C9924-7749-F61A-E926-8DB77C11E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66" y="986319"/>
            <a:ext cx="8835774" cy="5735156"/>
          </a:xfrm>
        </p:spPr>
      </p:pic>
    </p:spTree>
    <p:extLst>
      <p:ext uri="{BB962C8B-B14F-4D97-AF65-F5344CB8AC3E}">
        <p14:creationId xmlns:p14="http://schemas.microsoft.com/office/powerpoint/2010/main" val="36985053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CFB35-A41C-4C41-9AF6-5ED612B9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CÔNG CỤ THIẾT KẾ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0CFB-6B4E-47E7-A1B4-D2969BEDF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60" y="1417833"/>
            <a:ext cx="10860640" cy="4294454"/>
          </a:xfrm>
        </p:spPr>
        <p:txBody>
          <a:bodyPr/>
          <a:lstStyle/>
          <a:p>
            <a:r>
              <a:rPr lang="en-US" sz="3200"/>
              <a:t>MySQL(MySQL Workbench)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Thiết</a:t>
            </a:r>
            <a:r>
              <a:rPr lang="en-US" sz="2800"/>
              <a:t> </a:t>
            </a:r>
            <a:r>
              <a:rPr lang="en-US" sz="2800" err="1"/>
              <a:t>kế</a:t>
            </a:r>
            <a:r>
              <a:rPr lang="en-US" sz="2800"/>
              <a:t> </a:t>
            </a:r>
            <a:r>
              <a:rPr lang="en-US" sz="2800" err="1"/>
              <a:t>cơ</a:t>
            </a:r>
            <a:r>
              <a:rPr lang="en-US" sz="2800"/>
              <a:t> </a:t>
            </a:r>
            <a:r>
              <a:rPr lang="en-US" sz="2800" err="1"/>
              <a:t>sở</a:t>
            </a:r>
            <a:r>
              <a:rPr lang="en-US" sz="2800"/>
              <a:t> </a:t>
            </a:r>
            <a:r>
              <a:rPr lang="en-US" sz="2800" err="1"/>
              <a:t>dữ</a:t>
            </a:r>
            <a:r>
              <a:rPr lang="en-US" sz="2800"/>
              <a:t> liệu.</a:t>
            </a:r>
          </a:p>
          <a:p>
            <a:r>
              <a:rPr lang="en-US" sz="3200" err="1"/>
              <a:t>Ngôn</a:t>
            </a:r>
            <a:r>
              <a:rPr lang="en-US" sz="3200"/>
              <a:t> ngữ: Java – Spring Framework (IntelliJ IDEA)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Lập</a:t>
            </a:r>
            <a:r>
              <a:rPr lang="en-US" sz="2800"/>
              <a:t> </a:t>
            </a:r>
            <a:r>
              <a:rPr lang="en-US" sz="2800" err="1"/>
              <a:t>trình</a:t>
            </a:r>
            <a:r>
              <a:rPr lang="en-US" sz="2800"/>
              <a:t> back-end.</a:t>
            </a:r>
          </a:p>
          <a:p>
            <a:r>
              <a:rPr lang="en-US" sz="3200"/>
              <a:t>Bootstrap, Typescript – Angular Framework (WebStorm)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Lập</a:t>
            </a:r>
            <a:r>
              <a:rPr lang="en-US" sz="2800"/>
              <a:t> </a:t>
            </a:r>
            <a:r>
              <a:rPr lang="en-US" sz="2800" err="1"/>
              <a:t>trình</a:t>
            </a:r>
            <a:r>
              <a:rPr lang="en-US" sz="2800"/>
              <a:t> front-end.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9269-1861-4886-B5D5-839FBF75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9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312921085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14033d6-a7ca-4de0-9528-4a32df98757c">
      <UserInfo>
        <DisplayName>HK1_21_22_Đồ án tốt nghiêp_Chung Members</DisplayName>
        <AccountId>21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B5CA574D4AF641881EC7BB05D75DE7" ma:contentTypeVersion="7" ma:contentTypeDescription="Create a new document." ma:contentTypeScope="" ma:versionID="7fb22e30e9674dd40cf5289fdda8727e">
  <xsd:schema xmlns:xsd="http://www.w3.org/2001/XMLSchema" xmlns:xs="http://www.w3.org/2001/XMLSchema" xmlns:p="http://schemas.microsoft.com/office/2006/metadata/properties" xmlns:ns2="a2992f77-ebc1-4361-97f3-7aa24d5d4f79" xmlns:ns3="a14033d6-a7ca-4de0-9528-4a32df98757c" targetNamespace="http://schemas.microsoft.com/office/2006/metadata/properties" ma:root="true" ma:fieldsID="d4cccad1e002de0a05a4f40ff73fedc0" ns2:_="" ns3:_="">
    <xsd:import namespace="a2992f77-ebc1-4361-97f3-7aa24d5d4f79"/>
    <xsd:import namespace="a14033d6-a7ca-4de0-9528-4a32df9875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992f77-ebc1-4361-97f3-7aa24d5d4f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4033d6-a7ca-4de0-9528-4a32df98757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CB5D9C-2F7C-4C02-956F-28EB7240736E}">
  <ds:schemaRefs>
    <ds:schemaRef ds:uri="http://schemas.microsoft.com/office/2006/metadata/properties"/>
    <ds:schemaRef ds:uri="http://schemas.microsoft.com/office/infopath/2007/PartnerControls"/>
    <ds:schemaRef ds:uri="a14033d6-a7ca-4de0-9528-4a32df98757c"/>
  </ds:schemaRefs>
</ds:datastoreItem>
</file>

<file path=customXml/itemProps2.xml><?xml version="1.0" encoding="utf-8"?>
<ds:datastoreItem xmlns:ds="http://schemas.openxmlformats.org/officeDocument/2006/customXml" ds:itemID="{3273D0DE-74B0-424E-8FBC-0F1ECF1E32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C1BE7F-6DE9-4A57-AE08-BAAC589979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992f77-ebc1-4361-97f3-7aa24d5d4f79"/>
    <ds:schemaRef ds:uri="a14033d6-a7ca-4de0-9528-4a32df9875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510</TotalTime>
  <Words>825</Words>
  <Application>Microsoft Office PowerPoint</Application>
  <PresentationFormat>Widescreen</PresentationFormat>
  <Paragraphs>122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Lexend Deca</vt:lpstr>
      <vt:lpstr>Muli</vt:lpstr>
      <vt:lpstr>Times New Roman</vt:lpstr>
      <vt:lpstr>Wingdings</vt:lpstr>
      <vt:lpstr>Office Theme</vt:lpstr>
      <vt:lpstr>Aliena template</vt:lpstr>
      <vt:lpstr>LỄ BẢO VỆ ĐỒ ÁN TỐT NGHIỆP  NGÀNH CÔNG NGHỆ THÔNG TIN Niên khóa 2018-2022</vt:lpstr>
      <vt:lpstr>BÁO CÁO ĐỒ ÁN TỐT NGHIỆP</vt:lpstr>
      <vt:lpstr>NỘI DUNG BÁO CÁO</vt:lpstr>
      <vt:lpstr>MỤC TIÊU ĐỀ TÀI</vt:lpstr>
      <vt:lpstr>PHÂN TÍCH HỆ THỐNG</vt:lpstr>
      <vt:lpstr>CHỨC NĂNG CỦA CÁC TÁC NHÂN</vt:lpstr>
      <vt:lpstr>CHỨC NĂNG CỦA CÁC TÁC NHÂN</vt:lpstr>
      <vt:lpstr>SƠ ĐỒ ERD</vt:lpstr>
      <vt:lpstr>CÔNG CỤ THIẾT KẾ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KẾT LUẬN, HƯỚNG PHÁT TRIỂN</vt:lpstr>
      <vt:lpstr>KẾT LUẬN,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1811505310135@sv.ute.udn.vn</dc:creator>
  <cp:lastModifiedBy>PITVN Community</cp:lastModifiedBy>
  <cp:revision>108</cp:revision>
  <dcterms:created xsi:type="dcterms:W3CDTF">2022-02-17T14:20:42Z</dcterms:created>
  <dcterms:modified xsi:type="dcterms:W3CDTF">2022-06-23T14:03:02Z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0x0101009BB5CA574D4AF641881EC7BB05D75DE7</vt:lpwstr>
  </property>
</Properties>
</file>